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6" r:id="rId3"/>
    <p:sldId id="307" r:id="rId4"/>
    <p:sldId id="260" r:id="rId5"/>
    <p:sldId id="261" r:id="rId6"/>
    <p:sldId id="287" r:id="rId7"/>
    <p:sldId id="271" r:id="rId8"/>
    <p:sldId id="293" r:id="rId9"/>
    <p:sldId id="267" r:id="rId10"/>
    <p:sldId id="276" r:id="rId11"/>
    <p:sldId id="264" r:id="rId12"/>
    <p:sldId id="266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42">
          <p15:clr>
            <a:srgbClr val="A4A3A4"/>
          </p15:clr>
        </p15:guide>
        <p15:guide id="4" pos="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  <p15:guide id="3" pos="220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mbria Wilhelm" initials="" lastIdx="2" clrIdx="0"/>
  <p:cmAuthor id="1" name="Melissa Vickers" initials="MCV" lastIdx="32" clrIdx="1"/>
  <p:cmAuthor id="2" name="Windows User" initials="WU" lastIdx="1" clrIdx="2"/>
  <p:cmAuthor id="3" name="Michele" initials="M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A9A9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261" autoAdjust="0"/>
  </p:normalViewPr>
  <p:slideViewPr>
    <p:cSldViewPr snapToGrid="0" snapToObjects="1">
      <p:cViewPr varScale="1">
        <p:scale>
          <a:sx n="104" d="100"/>
          <a:sy n="104" d="100"/>
        </p:scale>
        <p:origin x="-264" y="-90"/>
      </p:cViewPr>
      <p:guideLst>
        <p:guide orient="horz" pos="2160"/>
        <p:guide orient="horz" pos="442"/>
        <p:guide pos="2880"/>
        <p:guide pos="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72"/>
    </p:cViewPr>
  </p:sorterViewPr>
  <p:notesViewPr>
    <p:cSldViewPr snapToGrid="0" snapToObjects="1">
      <p:cViewPr varScale="1">
        <p:scale>
          <a:sx n="81" d="100"/>
          <a:sy n="81" d="100"/>
        </p:scale>
        <p:origin x="-2082" y="-96"/>
      </p:cViewPr>
      <p:guideLst>
        <p:guide orient="horz" pos="2928"/>
        <p:guide pos="216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25T08:33:19.237" idx="22">
    <p:pos x="5651" y="3831"/>
    <p:text>If this child is named, all the rest should be named as well.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dirty="0" smtClean="0"/>
              <a:t>HS/EHS Staff &amp; Family Engagement Slideset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6DB1300-B454-2148-8C90-EFDD81F23514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D23191E-154C-794E-BC8C-B0AE9A580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285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dirty="0" smtClean="0"/>
              <a:t>HS/EHS Staff &amp; Family Engagement Slideset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9C0B0AC-CA17-0B4E-89FE-FEDBEE756A59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7B3B577-7273-6744-ADBD-F50DED8C5A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9010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HS/EHS Staff &amp; Family Engagement Slideset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3B577-7273-6744-ADBD-F50DED8C5A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193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HS/EHS Staff &amp; Family Engagement Slideset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3B577-7273-6744-ADBD-F50DED8C5AB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532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HS/EHS Staff &amp; Family Engagement Slideset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3B577-7273-6744-ADBD-F50DED8C5AB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3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HS/EHS Staff &amp; Family Engagement Slideset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3B577-7273-6744-ADBD-F50DED8C5AB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8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HS/EHS Staff &amp; Family Engagement Slideset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3B577-7273-6744-ADBD-F50DED8C5AB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0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HS/EHS Staff &amp; Family Engagement Slideset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3B577-7273-6744-ADBD-F50DED8C5AB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316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HS/EHS Staff &amp; Family Engagement Slideset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3B577-7273-6744-ADBD-F50DED8C5AB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15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HS/EHS Staff &amp; Family Engagement Slideset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3B577-7273-6744-ADBD-F50DED8C5AB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2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Box 5"/>
          <p:cNvSpPr txBox="1"/>
          <p:nvPr userDrawn="1"/>
        </p:nvSpPr>
        <p:spPr>
          <a:xfrm>
            <a:off x="0" y="251977"/>
            <a:ext cx="9144000" cy="1257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36576" rIns="91440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FFFF"/>
                </a:solidFill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1412" y="134477"/>
            <a:ext cx="4459311" cy="1560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0676" y="6528339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5767" y="115440"/>
            <a:ext cx="2251275" cy="787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0676" y="6528339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5767" y="115440"/>
            <a:ext cx="2251275" cy="787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0676" y="6528339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0690" y="115440"/>
            <a:ext cx="2251275" cy="787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2" descr="C:\Users\Kathie Cox\Desktop\Feedback Michelle\New\Images\logo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036869"/>
            <a:ext cx="203099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0676" y="6528339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5"/>
          <p:cNvSpPr txBox="1"/>
          <p:nvPr userDrawn="1"/>
        </p:nvSpPr>
        <p:spPr>
          <a:xfrm>
            <a:off x="0" y="251977"/>
            <a:ext cx="9144000" cy="1257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36576" rIns="91440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FFFF"/>
                </a:solidFill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1412" y="134477"/>
            <a:ext cx="4459311" cy="1560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60676" y="6528339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5767" y="115440"/>
            <a:ext cx="2251275" cy="787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60676" y="6528339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5767" y="115440"/>
            <a:ext cx="2251275" cy="787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60676" y="6528339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5767" y="115440"/>
            <a:ext cx="2251275" cy="787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98" name="Picture 2" descr="C:\Users\Kathie Cox\Desktop\Feedback Michelle\New\Images\logo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036869"/>
            <a:ext cx="203099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5767" y="115440"/>
            <a:ext cx="2251275" cy="787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2" descr="C:\Users\Kathie Cox\Desktop\Feedback Michelle\New\Images\logo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036869"/>
            <a:ext cx="203099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60676" y="6528339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5767" y="115440"/>
            <a:ext cx="2251275" cy="787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60676" y="6528339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5767" y="115440"/>
            <a:ext cx="2251275" cy="787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60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Box 5"/>
          <p:cNvSpPr txBox="1"/>
          <p:nvPr/>
        </p:nvSpPr>
        <p:spPr>
          <a:xfrm>
            <a:off x="0" y="246044"/>
            <a:ext cx="9144000" cy="5326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36576" rIns="91440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FFFF"/>
                </a:solidFill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lvisitplanner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lvisitplanner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brightfutures.aap.org/3rd_edition_guidelines_and_pocket_guide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wellvisitplanner.org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414016"/>
            <a:ext cx="7848600" cy="1548814"/>
          </a:xfrm>
        </p:spPr>
        <p:txBody>
          <a:bodyPr/>
          <a:lstStyle/>
          <a:p>
            <a:pPr algn="ctr"/>
            <a:r>
              <a:rPr lang="en-US" sz="5000" dirty="0" smtClean="0">
                <a:solidFill>
                  <a:schemeClr val="tx1"/>
                </a:solidFill>
                <a:latin typeface="+mn-lt"/>
              </a:rPr>
              <a:t>WHAT IS THE Well-VIST PLANNER? </a:t>
            </a:r>
            <a:endParaRPr lang="en-US" sz="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150794"/>
            <a:ext cx="7848600" cy="128930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…and how does it help my family?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Kathie Cox\Desktop\Feedback Michelle\New\Images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362" y="5337506"/>
            <a:ext cx="2899902" cy="116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athie Cox\Downloads\CAHMI-Logo-e139880040697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961" y="5440097"/>
            <a:ext cx="1877972" cy="95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42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311" y="896112"/>
            <a:ext cx="8929689" cy="75140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Step 1: The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WVP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q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uestionnaire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689" y="1951590"/>
            <a:ext cx="4502696" cy="3904282"/>
          </a:xfrm>
          <a:prstGeom prst="rect">
            <a:avLst/>
          </a:prstGeom>
        </p:spPr>
      </p:pic>
      <p:pic>
        <p:nvPicPr>
          <p:cNvPr id="11" name="Picture 10" descr="X:\SOM\PEDS\CAHMI\Early Childhood\WellVisitPlanner\05_WellVisitPlanner AAP EHS\EHS Logo\EHS Logo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873" y="6307356"/>
            <a:ext cx="1850481" cy="5135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17550" y="2049377"/>
            <a:ext cx="4147378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Well-visits </a:t>
            </a:r>
            <a:r>
              <a:rPr lang="en-US" dirty="0"/>
              <a:t>are the perfect time to help your child's </a:t>
            </a:r>
            <a:r>
              <a:rPr lang="en-US" dirty="0" smtClean="0"/>
              <a:t>health care provider </a:t>
            </a:r>
            <a:r>
              <a:rPr lang="en-US" dirty="0"/>
              <a:t>get to know your child and your family. </a:t>
            </a:r>
            <a:endParaRPr lang="en-US" dirty="0" smtClean="0"/>
          </a:p>
          <a:p>
            <a:endParaRPr lang="en-US" sz="1900" dirty="0"/>
          </a:p>
          <a:p>
            <a:pPr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i="1" dirty="0" smtClean="0"/>
              <a:t>WVP</a:t>
            </a:r>
            <a:r>
              <a:rPr lang="en-US" dirty="0" smtClean="0"/>
              <a:t> asks questions about: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/>
              <a:t>what </a:t>
            </a:r>
            <a:r>
              <a:rPr lang="en-US" b="1" dirty="0"/>
              <a:t>your child is learning to </a:t>
            </a:r>
            <a:r>
              <a:rPr lang="en-US" b="1" dirty="0" smtClean="0"/>
              <a:t>do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dirty="0" smtClean="0"/>
              <a:t>(Children develop </a:t>
            </a:r>
            <a:r>
              <a:rPr lang="en-US" dirty="0"/>
              <a:t>at different </a:t>
            </a:r>
            <a:r>
              <a:rPr lang="en-US" dirty="0" smtClean="0"/>
              <a:t>  </a:t>
            </a:r>
          </a:p>
          <a:p>
            <a:r>
              <a:rPr lang="en-US" dirty="0"/>
              <a:t> </a:t>
            </a:r>
            <a:r>
              <a:rPr lang="en-US" dirty="0" smtClean="0"/>
              <a:t>    rates</a:t>
            </a:r>
            <a:r>
              <a:rPr lang="en-US" dirty="0"/>
              <a:t>, so your child may not be able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to </a:t>
            </a:r>
            <a:r>
              <a:rPr lang="en-US" dirty="0"/>
              <a:t>do all of these </a:t>
            </a:r>
            <a:r>
              <a:rPr lang="en-US" dirty="0" smtClean="0"/>
              <a:t>things!)</a:t>
            </a:r>
          </a:p>
          <a:p>
            <a:endParaRPr lang="en-US" sz="8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smtClean="0"/>
              <a:t>what </a:t>
            </a:r>
            <a:r>
              <a:rPr lang="en-US" b="1" dirty="0"/>
              <a:t>concerns you might </a:t>
            </a:r>
            <a:r>
              <a:rPr lang="en-US" b="1" dirty="0" smtClean="0"/>
              <a:t>have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b="1" dirty="0"/>
              <a:t>going on in your family </a:t>
            </a:r>
            <a:r>
              <a:rPr lang="en-US" dirty="0"/>
              <a:t>that might affect your </a:t>
            </a:r>
            <a:r>
              <a:rPr lang="en-US" dirty="0" smtClean="0"/>
              <a:t>child's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281" y="1828949"/>
            <a:ext cx="4276852" cy="394163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9" name="Picture 8" descr="X:\SOM\PEDS\CAHMI\Early Childhood\WellVisitPlanner\05_WellVisitPlanner AAP EHS\EHS Logo\EHS Logo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748" y="6266785"/>
            <a:ext cx="1850481" cy="5135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83464" y="2168552"/>
            <a:ext cx="394106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many things that could be discussed at a well-visit. Not all of them are important to you right now! 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/>
              <a:t>Step 2 of the </a:t>
            </a:r>
            <a:r>
              <a:rPr lang="en-US" i="1" dirty="0" smtClean="0"/>
              <a:t>WVP</a:t>
            </a:r>
            <a:r>
              <a:rPr lang="en-US" dirty="0" smtClean="0"/>
              <a:t> </a:t>
            </a:r>
            <a:r>
              <a:rPr lang="en-US" dirty="0"/>
              <a:t>will help you think about </a:t>
            </a:r>
            <a:r>
              <a:rPr lang="en-US" b="1" dirty="0"/>
              <a:t>the</a:t>
            </a:r>
            <a:r>
              <a:rPr lang="en-US" dirty="0"/>
              <a:t> </a:t>
            </a:r>
            <a:r>
              <a:rPr lang="en-US" b="1" dirty="0" smtClean="0"/>
              <a:t>important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topics </a:t>
            </a:r>
            <a:r>
              <a:rPr lang="en-US" b="1" dirty="0"/>
              <a:t>you'd most like to discuss. </a:t>
            </a:r>
            <a:endParaRPr lang="en-US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8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/>
              <a:t>Each </a:t>
            </a:r>
            <a:r>
              <a:rPr lang="en-US" dirty="0"/>
              <a:t>item on the list has more information if you click on the blue </a:t>
            </a:r>
            <a:r>
              <a:rPr lang="en-US" dirty="0" smtClean="0"/>
              <a:t>“</a:t>
            </a:r>
            <a:r>
              <a:rPr lang="en-US" dirty="0" err="1" smtClean="0"/>
              <a:t>i</a:t>
            </a:r>
            <a:r>
              <a:rPr lang="en-US" dirty="0" smtClean="0"/>
              <a:t>” - </a:t>
            </a:r>
            <a:r>
              <a:rPr lang="en-US" b="1" dirty="0" smtClean="0"/>
              <a:t>this </a:t>
            </a:r>
            <a:r>
              <a:rPr lang="en-US" b="1" dirty="0"/>
              <a:t>may </a:t>
            </a:r>
            <a:r>
              <a:rPr lang="en-US" b="1" dirty="0" smtClean="0"/>
              <a:t>answer some of </a:t>
            </a:r>
            <a:r>
              <a:rPr lang="en-US" b="1" dirty="0"/>
              <a:t>your </a:t>
            </a:r>
            <a:r>
              <a:rPr lang="en-US" b="1" dirty="0" smtClean="0"/>
              <a:t>questions ahead of time.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907" y="949190"/>
            <a:ext cx="76921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Step 2: 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Pick what’s important to you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76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3100" y="886967"/>
            <a:ext cx="8229600" cy="8106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Step 3: Get your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Visit Guide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33101" y="1697624"/>
            <a:ext cx="8901172" cy="4619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Once </a:t>
            </a:r>
            <a:r>
              <a:rPr lang="en-US" sz="2000" dirty="0"/>
              <a:t>you have completed the questionnaire, you'll see your </a:t>
            </a:r>
            <a:r>
              <a:rPr lang="en-US" sz="2000" dirty="0" smtClean="0"/>
              <a:t>personalized </a:t>
            </a:r>
            <a:r>
              <a:rPr lang="en-US" sz="2000" b="1" i="1" dirty="0"/>
              <a:t>Visit Guide </a:t>
            </a:r>
            <a:r>
              <a:rPr lang="en-US" sz="2000" dirty="0"/>
              <a:t>that you can print and bring with you to share with your </a:t>
            </a:r>
            <a:r>
              <a:rPr lang="en-US" sz="2000" dirty="0" smtClean="0"/>
              <a:t>provider</a:t>
            </a:r>
            <a:r>
              <a:rPr lang="en-US" sz="2000" dirty="0"/>
              <a:t>. </a:t>
            </a:r>
            <a:r>
              <a:rPr lang="en-US" sz="2000" dirty="0" smtClean="0"/>
              <a:t> If you don’t have a printer, ask your provider if you can email your </a:t>
            </a:r>
            <a:r>
              <a:rPr lang="en-US" sz="2000" i="1" dirty="0" smtClean="0"/>
              <a:t>Guide </a:t>
            </a:r>
            <a:r>
              <a:rPr lang="en-US" sz="2000" dirty="0" smtClean="0"/>
              <a:t>to them! 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072" y="2804746"/>
            <a:ext cx="5643236" cy="3234993"/>
          </a:xfrm>
          <a:prstGeom prst="rect">
            <a:avLst/>
          </a:prstGeom>
        </p:spPr>
      </p:pic>
      <p:pic>
        <p:nvPicPr>
          <p:cNvPr id="6" name="Picture 5" descr="X:\SOM\PEDS\CAHMI\Early Childhood\WellVisitPlanner\05_WellVisitPlanner AAP EHS\EHS Logo\EHS Logo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748" y="6266785"/>
            <a:ext cx="1850481" cy="513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047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7605" y="1231900"/>
            <a:ext cx="3899399" cy="2965701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dirty="0" smtClean="0">
                <a:solidFill>
                  <a:srgbClr val="404040"/>
                </a:solidFill>
                <a:latin typeface="+mn-lt"/>
              </a:rPr>
              <a:t>Your child,</a:t>
            </a:r>
            <a:br>
              <a:rPr lang="en-US" dirty="0" smtClean="0">
                <a:solidFill>
                  <a:srgbClr val="404040"/>
                </a:solidFill>
                <a:latin typeface="+mn-lt"/>
              </a:rPr>
            </a:br>
            <a:r>
              <a:rPr lang="en-US" dirty="0" smtClean="0">
                <a:solidFill>
                  <a:srgbClr val="404040"/>
                </a:solidFill>
                <a:latin typeface="+mn-lt"/>
              </a:rPr>
              <a:t>your well-visit. 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189389" y="4197602"/>
            <a:ext cx="1541732" cy="546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	</a:t>
            </a:r>
            <a:endParaRPr lang="en-US" sz="2200" b="1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7217540" y="4197602"/>
            <a:ext cx="1431160" cy="47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200" b="1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731121" y="4197601"/>
            <a:ext cx="1486418" cy="47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200" b="1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Title 2"/>
          <p:cNvSpPr txBox="1">
            <a:spLocks/>
          </p:cNvSpPr>
          <p:nvPr/>
        </p:nvSpPr>
        <p:spPr>
          <a:xfrm>
            <a:off x="4265573" y="3141634"/>
            <a:ext cx="4069445" cy="2692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lvl="1" indent="0">
              <a:buFont typeface="Arial" pitchFamily="34" charset="0"/>
              <a:buNone/>
            </a:pPr>
            <a:r>
              <a:rPr lang="en-US" sz="2600" dirty="0" smtClean="0">
                <a:hlinkClick r:id="rId3"/>
              </a:rPr>
              <a:t>www.wellvisitplanner.org</a:t>
            </a:r>
            <a:endParaRPr lang="en-US" sz="2600" dirty="0"/>
          </a:p>
          <a:p>
            <a:r>
              <a:rPr lang="en-US" dirty="0" smtClean="0">
                <a:solidFill>
                  <a:srgbClr val="404040"/>
                </a:solidFill>
              </a:rPr>
              <a:t/>
            </a:r>
            <a:br>
              <a:rPr lang="en-US" dirty="0" smtClean="0">
                <a:solidFill>
                  <a:srgbClr val="404040"/>
                </a:solidFill>
              </a:rPr>
            </a:br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1026" name="Picture 2" descr="C:\Users\Kathie Cox\Desktop\Feedback Michelle\New\Images\tos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14" y="1424378"/>
            <a:ext cx="3609975" cy="44100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X:\SOM\PEDS\CAHMI\Early Childhood\WellVisitPlanner\05_WellVisitPlanner AAP EHS\EHS Logo\EHS Logo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748" y="6266785"/>
            <a:ext cx="1850481" cy="5135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4265573" y="4637027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1" indent="0">
              <a:buFont typeface="Arial" pitchFamily="34" charset="0"/>
              <a:buNone/>
            </a:pPr>
            <a:r>
              <a:rPr lang="en-US" sz="2000" dirty="0" smtClean="0"/>
              <a:t>Developed by The Child and Adolescent Health Measurement Initiative (CAHMI) www.cahmi.org</a:t>
            </a:r>
          </a:p>
          <a:p>
            <a:pPr marL="274320" lvl="1" indent="0">
              <a:buFont typeface="Arial" pitchFamily="34" charset="0"/>
              <a:buNone/>
            </a:pPr>
            <a:r>
              <a:rPr lang="en-US" sz="2000" dirty="0" smtClean="0"/>
              <a:t>info@cahmi.org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75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516" y="1842247"/>
            <a:ext cx="393846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 is recommended that your child has 13 well-child visits in their first 3 years,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4517" y="4107282"/>
            <a:ext cx="3308446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you do with your child every day matters,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9" name="Picture 2" descr="C:\Users\Kathie Cox\Pictures\mah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547" y="1771909"/>
            <a:ext cx="3024554" cy="411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3"/>
          <p:cNvSpPr txBox="1">
            <a:spLocks/>
          </p:cNvSpPr>
          <p:nvPr/>
        </p:nvSpPr>
        <p:spPr>
          <a:xfrm>
            <a:off x="4136570" y="6451451"/>
            <a:ext cx="839071" cy="38922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08534" y="3155432"/>
            <a:ext cx="4498848" cy="830997"/>
          </a:xfrm>
          <a:prstGeom prst="rect">
            <a:avLst/>
          </a:prstGeom>
          <a:solidFill>
            <a:srgbClr val="17A9A9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and there are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important periods &amp; milestones for your child.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4517" y="1047836"/>
            <a:ext cx="7936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Did you know?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8534" y="5059806"/>
            <a:ext cx="4498848" cy="1200329"/>
          </a:xfrm>
          <a:prstGeom prst="rect">
            <a:avLst/>
          </a:prstGeom>
          <a:solidFill>
            <a:srgbClr val="17A9A9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and you can </a:t>
            </a:r>
            <a:r>
              <a:rPr lang="en-US" sz="2400" b="1" dirty="0"/>
              <a:t>partner with your provider</a:t>
            </a:r>
            <a:r>
              <a:rPr lang="en-US" sz="2400" dirty="0"/>
              <a:t> to make sure your child’s needs are addressed.</a:t>
            </a:r>
          </a:p>
        </p:txBody>
      </p:sp>
    </p:spTree>
    <p:extLst>
      <p:ext uri="{BB962C8B-B14F-4D97-AF65-F5344CB8AC3E}">
        <p14:creationId xmlns:p14="http://schemas.microsoft.com/office/powerpoint/2010/main" val="192618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248"/>
            <a:ext cx="8229600" cy="10515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What is a well-child visit?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6" name="Content Placeholder 5" descr="X:\SOM\PEDS\CAHMI\Early Childhood\WellVisitPlanner\05_WellVisitPlanner AAP EHS\EHS Logo\EHS Logo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779" y="6179693"/>
            <a:ext cx="184785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607" y="1980825"/>
            <a:ext cx="2590910" cy="35147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31336" y="1892808"/>
            <a:ext cx="4855464" cy="4180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well-child visit is a check-up.</a:t>
            </a:r>
          </a:p>
          <a:p>
            <a:endParaRPr lang="en-US" sz="1000" b="1" dirty="0" smtClean="0"/>
          </a:p>
          <a:p>
            <a:pPr>
              <a:spcAft>
                <a:spcPts val="1000"/>
              </a:spcAft>
            </a:pPr>
            <a:r>
              <a:rPr lang="en-US" sz="2000" dirty="0" smtClean="0"/>
              <a:t>It’s an important time to help for you and your provider to check in about: 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2000" dirty="0" smtClean="0"/>
              <a:t>Ways to help your child grow up healthy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2000" dirty="0" smtClean="0"/>
              <a:t>Ways to prevent illness and accidents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2000" dirty="0" smtClean="0"/>
              <a:t>How well your child is learning new things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2000" dirty="0" smtClean="0"/>
              <a:t>Help your provider understand your needs and challenges as a parent</a:t>
            </a:r>
          </a:p>
          <a:p>
            <a:endParaRPr lang="en-US" sz="2000" dirty="0"/>
          </a:p>
          <a:p>
            <a:r>
              <a:rPr lang="en-US" sz="2000" b="1" dirty="0" smtClean="0"/>
              <a:t>All children need well-visits!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738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7"/>
            <a:ext cx="8229600" cy="81674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What is the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Well-Visit Planner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819" y="1886589"/>
            <a:ext cx="8396571" cy="4590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i="1" dirty="0"/>
              <a:t>WVP</a:t>
            </a:r>
            <a:r>
              <a:rPr lang="en-US" b="1" dirty="0"/>
              <a:t> </a:t>
            </a:r>
            <a:r>
              <a:rPr lang="en-US" b="1" dirty="0" smtClean="0"/>
              <a:t>is a </a:t>
            </a:r>
            <a:r>
              <a:rPr lang="en-US" b="1" dirty="0"/>
              <a:t>tool </a:t>
            </a:r>
            <a:r>
              <a:rPr lang="en-US" b="1" dirty="0" smtClean="0"/>
              <a:t>you can use to be prepared for your child’s next well-visit, up to their 6</a:t>
            </a:r>
            <a:r>
              <a:rPr lang="en-US" b="1" baseline="30000" dirty="0" smtClean="0"/>
              <a:t>th</a:t>
            </a:r>
            <a:r>
              <a:rPr lang="en-US" b="1" dirty="0" smtClean="0"/>
              <a:t> birthday. </a:t>
            </a:r>
          </a:p>
          <a:p>
            <a:pPr marL="0" indent="0">
              <a:buNone/>
            </a:pPr>
            <a:endParaRPr lang="en-US" sz="12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100" b="1" dirty="0" smtClean="0"/>
              <a:t> </a:t>
            </a:r>
            <a:r>
              <a:rPr lang="en-US" sz="2100" dirty="0" smtClean="0"/>
              <a:t>Go online to </a:t>
            </a:r>
            <a:r>
              <a:rPr lang="en-US" sz="2100" dirty="0" smtClean="0">
                <a:hlinkClick r:id="rId3"/>
              </a:rPr>
              <a:t>www.wellvisitplanner.org</a:t>
            </a:r>
            <a:r>
              <a:rPr lang="en-US" sz="2100" dirty="0" smtClean="0"/>
              <a:t>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b="1" dirty="0"/>
              <a:t> </a:t>
            </a:r>
            <a:r>
              <a:rPr lang="en-US" sz="2100" dirty="0" smtClean="0"/>
              <a:t>Learn how your child might be doing, and find some questions you may want to ask of your provider.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dirty="0"/>
              <a:t> </a:t>
            </a:r>
            <a:r>
              <a:rPr lang="en-US" sz="2100" dirty="0" smtClean="0"/>
              <a:t>The WVP is available in English and Spanish, and takes about 10-15 </a:t>
            </a:r>
            <a:r>
              <a:rPr lang="en-US" sz="2100" dirty="0" err="1" smtClean="0"/>
              <a:t>mins</a:t>
            </a:r>
            <a:r>
              <a:rPr lang="en-US" sz="21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dirty="0" smtClean="0"/>
              <a:t>It is based on the </a:t>
            </a:r>
            <a:r>
              <a:rPr lang="en-US" sz="2100" dirty="0" smtClean="0">
                <a:hlinkClick r:id="rId4"/>
              </a:rPr>
              <a:t>American </a:t>
            </a:r>
            <a:r>
              <a:rPr lang="en-US" sz="2100" dirty="0">
                <a:hlinkClick r:id="rId4"/>
              </a:rPr>
              <a:t>Academy of Pediatrics' </a:t>
            </a:r>
            <a:r>
              <a:rPr lang="en-US" sz="2100" dirty="0" smtClean="0">
                <a:hlinkClick r:id="rId4"/>
              </a:rPr>
              <a:t>Bright Futures guidelines</a:t>
            </a:r>
            <a:r>
              <a:rPr lang="en-US" sz="21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dirty="0" smtClean="0"/>
              <a:t>You can also fill out the </a:t>
            </a:r>
            <a:r>
              <a:rPr lang="en-US" sz="2100" i="1" dirty="0" smtClean="0"/>
              <a:t>Guide</a:t>
            </a:r>
            <a:r>
              <a:rPr lang="en-US" sz="2100" dirty="0" smtClean="0"/>
              <a:t> with paper and pencil.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100" dirty="0"/>
              <a:t> </a:t>
            </a:r>
            <a:r>
              <a:rPr lang="en-US" sz="2100" dirty="0" smtClean="0"/>
              <a:t>Your private information will </a:t>
            </a:r>
            <a:r>
              <a:rPr lang="en-US" sz="2100" b="1" dirty="0" smtClean="0"/>
              <a:t>not</a:t>
            </a:r>
            <a:r>
              <a:rPr lang="en-US" sz="2100" dirty="0" smtClean="0"/>
              <a:t> be stored. </a:t>
            </a:r>
            <a:endParaRPr lang="en-US" sz="2100" dirty="0"/>
          </a:p>
          <a:p>
            <a:pPr>
              <a:buFont typeface="Wingdings" panose="05000000000000000000" pitchFamily="2" charset="2"/>
              <a:buChar char="ü"/>
            </a:pPr>
            <a:endParaRPr lang="en-US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200" strike="sngStrike" dirty="0" smtClean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4136570" y="6519793"/>
            <a:ext cx="839071" cy="3208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3" name="Picture 12" descr="X:\SOM\PEDS\CAHMI\Early Childhood\WellVisitPlanner\05_WellVisitPlanner AAP EHS\EHS Logo\EHS Logo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738" y="6220242"/>
            <a:ext cx="1850481" cy="513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73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3625" y="850392"/>
            <a:ext cx="8910451" cy="875748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WVP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website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: 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hree easy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teps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625" y="1722727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Go to </a:t>
            </a:r>
            <a:r>
              <a:rPr lang="en-US" sz="2000" dirty="0" smtClean="0">
                <a:hlinkClick r:id="rId2"/>
              </a:rPr>
              <a:t>www.wellvisitplanner.org</a:t>
            </a:r>
            <a:r>
              <a:rPr lang="en-US" sz="2000" dirty="0" smtClean="0"/>
              <a:t> and complete the 3 steps below: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734941" y="2347964"/>
            <a:ext cx="3581400" cy="1524000"/>
            <a:chOff x="1280160" y="228600"/>
            <a:chExt cx="3581400" cy="1524000"/>
          </a:xfrm>
        </p:grpSpPr>
        <p:sp>
          <p:nvSpPr>
            <p:cNvPr id="8" name="Rounded Rectangle 7"/>
            <p:cNvSpPr/>
            <p:nvPr/>
          </p:nvSpPr>
          <p:spPr>
            <a:xfrm>
              <a:off x="1416686" y="381000"/>
              <a:ext cx="3444874" cy="1371600"/>
            </a:xfrm>
            <a:prstGeom prst="roundRect">
              <a:avLst>
                <a:gd name="adj" fmla="val 7778"/>
              </a:avLst>
            </a:prstGeom>
            <a:solidFill>
              <a:srgbClr val="5F5F5F"/>
            </a:solidFill>
            <a:ln w="12700">
              <a:solidFill>
                <a:schemeClr val="bg2">
                  <a:lumMod val="25000"/>
                </a:schemeClr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80160" y="228600"/>
              <a:ext cx="3444874" cy="1371600"/>
            </a:xfrm>
            <a:prstGeom prst="roundRect">
              <a:avLst>
                <a:gd name="adj" fmla="val 7778"/>
              </a:avLst>
            </a:prstGeom>
            <a:solidFill>
              <a:schemeClr val="bg1"/>
            </a:solidFill>
            <a:ln w="12700">
              <a:solidFill>
                <a:schemeClr val="bg2">
                  <a:lumMod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8749" y="327660"/>
              <a:ext cx="974725" cy="100647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406334" y="308283"/>
              <a:ext cx="223247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8000"/>
                  </a:solidFill>
                </a:rPr>
                <a:t>Answer a Questionnaire</a:t>
              </a: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about your child and family.</a:t>
              </a:r>
            </a:p>
            <a:p>
              <a:r>
                <a:rPr lang="en-US" sz="1300" dirty="0" smtClean="0">
                  <a:solidFill>
                    <a:schemeClr val="tx2"/>
                  </a:solidFill>
                </a:rPr>
                <a:t>This takes about </a:t>
              </a:r>
            </a:p>
            <a:p>
              <a:r>
                <a:rPr lang="en-US" sz="1300" dirty="0" smtClean="0">
                  <a:solidFill>
                    <a:schemeClr val="tx2"/>
                  </a:solidFill>
                </a:rPr>
                <a:t>10-15 minutes to complete.</a:t>
              </a:r>
              <a:endParaRPr lang="en-US" sz="13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14805" y="3823772"/>
            <a:ext cx="3581400" cy="1524000"/>
            <a:chOff x="1452880" y="2006919"/>
            <a:chExt cx="3581400" cy="1524000"/>
          </a:xfrm>
        </p:grpSpPr>
        <p:sp>
          <p:nvSpPr>
            <p:cNvPr id="14" name="Rounded Rectangle 13"/>
            <p:cNvSpPr/>
            <p:nvPr/>
          </p:nvSpPr>
          <p:spPr>
            <a:xfrm>
              <a:off x="1589406" y="2159319"/>
              <a:ext cx="3444874" cy="1371600"/>
            </a:xfrm>
            <a:prstGeom prst="roundRect">
              <a:avLst>
                <a:gd name="adj" fmla="val 7778"/>
              </a:avLst>
            </a:prstGeom>
            <a:solidFill>
              <a:srgbClr val="5F5F5F"/>
            </a:solidFill>
            <a:ln w="12700">
              <a:solidFill>
                <a:schemeClr val="bg2">
                  <a:lumMod val="25000"/>
                </a:schemeClr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452880" y="2006919"/>
              <a:ext cx="3444874" cy="1371600"/>
            </a:xfrm>
            <a:prstGeom prst="roundRect">
              <a:avLst>
                <a:gd name="adj" fmla="val 7778"/>
              </a:avLst>
            </a:prstGeom>
            <a:solidFill>
              <a:schemeClr val="bg1"/>
            </a:solidFill>
            <a:ln w="12700">
              <a:solidFill>
                <a:schemeClr val="bg2">
                  <a:lumMod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79055" y="2065963"/>
              <a:ext cx="2211748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8000"/>
                  </a:solidFill>
                </a:rPr>
                <a:t>Pick Your Priorities</a:t>
              </a: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What do you want to talk about with your child’s provider? </a:t>
              </a:r>
            </a:p>
          </p:txBody>
        </p:sp>
        <p:pic>
          <p:nvPicPr>
            <p:cNvPr id="18" name="Picture 66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1462" y="2128837"/>
              <a:ext cx="973138" cy="99536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" name="Group 18"/>
          <p:cNvGrpSpPr/>
          <p:nvPr/>
        </p:nvGrpSpPr>
        <p:grpSpPr>
          <a:xfrm>
            <a:off x="3800586" y="5355757"/>
            <a:ext cx="4797314" cy="1524000"/>
            <a:chOff x="318548" y="3853211"/>
            <a:chExt cx="4797314" cy="1524000"/>
          </a:xfrm>
        </p:grpSpPr>
        <p:sp>
          <p:nvSpPr>
            <p:cNvPr id="20" name="Rounded Rectangle 19"/>
            <p:cNvSpPr/>
            <p:nvPr/>
          </p:nvSpPr>
          <p:spPr>
            <a:xfrm>
              <a:off x="1670988" y="4005611"/>
              <a:ext cx="3444874" cy="1371600"/>
            </a:xfrm>
            <a:prstGeom prst="roundRect">
              <a:avLst>
                <a:gd name="adj" fmla="val 7778"/>
              </a:avLst>
            </a:prstGeom>
            <a:solidFill>
              <a:srgbClr val="5F5F5F"/>
            </a:solidFill>
            <a:ln w="12700">
              <a:solidFill>
                <a:schemeClr val="bg2">
                  <a:lumMod val="25000"/>
                </a:schemeClr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534462" y="3853211"/>
              <a:ext cx="3444874" cy="1371600"/>
            </a:xfrm>
            <a:prstGeom prst="roundRect">
              <a:avLst>
                <a:gd name="adj" fmla="val 7778"/>
              </a:avLst>
            </a:prstGeom>
            <a:solidFill>
              <a:schemeClr val="bg1"/>
            </a:solidFill>
            <a:ln w="12700">
              <a:solidFill>
                <a:schemeClr val="bg2">
                  <a:lumMod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60636" y="3912255"/>
              <a:ext cx="203517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8000"/>
                  </a:solidFill>
                </a:rPr>
                <a:t>Get Your Visit Guide</a:t>
              </a: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Use this Guide to get the </a:t>
              </a: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most out of your visit. </a:t>
              </a:r>
              <a:endParaRPr lang="en-US" sz="1100" i="1" dirty="0">
                <a:solidFill>
                  <a:schemeClr val="tx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8548" y="3918952"/>
              <a:ext cx="9791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Times New Roman" panose="02020603050405020304" pitchFamily="18" charset="0"/>
                </a:rPr>
                <a:t>Step 3</a:t>
              </a:r>
              <a:endPara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24" name="Picture 1319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0525" y="3962400"/>
              <a:ext cx="1006475" cy="103187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TextBox 24"/>
          <p:cNvSpPr txBox="1"/>
          <p:nvPr/>
        </p:nvSpPr>
        <p:spPr>
          <a:xfrm>
            <a:off x="2103547" y="3913593"/>
            <a:ext cx="979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Step 2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24" y="2391539"/>
            <a:ext cx="979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Step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494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195286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5000" dirty="0" smtClean="0">
                <a:latin typeface="+mn-lt"/>
              </a:rPr>
              <a:t>HOW CAN THE WVP HELP ME AS A PARENT? </a:t>
            </a:r>
            <a:endParaRPr lang="en-US" sz="5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385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062811"/>
            <a:ext cx="8229600" cy="990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Well-Visit Planner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elps you: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783" y="2040278"/>
            <a:ext cx="5200283" cy="41774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1100" b="1" dirty="0"/>
          </a:p>
          <a:p>
            <a:pPr lvl="0"/>
            <a:r>
              <a:rPr lang="en-US" sz="2300" b="1" dirty="0" smtClean="0"/>
              <a:t>Explore </a:t>
            </a:r>
            <a:r>
              <a:rPr lang="en-US" sz="2300" dirty="0" smtClean="0"/>
              <a:t>the </a:t>
            </a:r>
            <a:r>
              <a:rPr lang="en-US" sz="2300" dirty="0"/>
              <a:t>issues </a:t>
            </a:r>
            <a:r>
              <a:rPr lang="en-US" sz="2300" dirty="0" smtClean="0"/>
              <a:t>important to </a:t>
            </a:r>
            <a:r>
              <a:rPr lang="en-US" sz="2300" i="1" dirty="0" smtClean="0"/>
              <a:t>your </a:t>
            </a:r>
            <a:r>
              <a:rPr lang="en-US" sz="2300" dirty="0" smtClean="0"/>
              <a:t>child’s and family’s health. </a:t>
            </a:r>
          </a:p>
          <a:p>
            <a:pPr lvl="0"/>
            <a:r>
              <a:rPr lang="en-US" sz="2300" b="1" dirty="0" smtClean="0"/>
              <a:t>Learn</a:t>
            </a:r>
            <a:r>
              <a:rPr lang="en-US" sz="2300" dirty="0" smtClean="0"/>
              <a:t> about important topics for children ages 0-6 years old, and get some answers to your questions ahead of time.</a:t>
            </a:r>
          </a:p>
          <a:p>
            <a:pPr lvl="0"/>
            <a:r>
              <a:rPr lang="en-US" sz="2300" b="1" dirty="0" smtClean="0"/>
              <a:t>Pick</a:t>
            </a:r>
            <a:r>
              <a:rPr lang="en-US" sz="2300" dirty="0" smtClean="0"/>
              <a:t> </a:t>
            </a:r>
            <a:r>
              <a:rPr lang="en-US" sz="2300" dirty="0"/>
              <a:t>which </a:t>
            </a:r>
            <a:r>
              <a:rPr lang="en-US" sz="2300" dirty="0" smtClean="0"/>
              <a:t>topics </a:t>
            </a:r>
            <a:r>
              <a:rPr lang="en-US" sz="2300" dirty="0"/>
              <a:t>are </a:t>
            </a:r>
            <a:r>
              <a:rPr lang="en-US" sz="2300" dirty="0" smtClean="0"/>
              <a:t>important to YOU to discuss with your provider.</a:t>
            </a:r>
          </a:p>
          <a:p>
            <a:pPr lvl="0"/>
            <a:r>
              <a:rPr lang="en-US" sz="2300" b="1" dirty="0" smtClean="0"/>
              <a:t>Partner </a:t>
            </a:r>
            <a:r>
              <a:rPr lang="en-US" sz="2300" dirty="0"/>
              <a:t>with your child’s provider by sharing </a:t>
            </a:r>
            <a:r>
              <a:rPr lang="en-US" sz="2300" dirty="0" smtClean="0"/>
              <a:t>your questions in your </a:t>
            </a:r>
            <a:r>
              <a:rPr lang="en-US" sz="2300" i="1" dirty="0"/>
              <a:t>Visit </a:t>
            </a:r>
            <a:r>
              <a:rPr lang="en-US" sz="2300" i="1" dirty="0" smtClean="0"/>
              <a:t>Guide, </a:t>
            </a:r>
            <a:r>
              <a:rPr lang="en-US" sz="2300" dirty="0" smtClean="0"/>
              <a:t>and improve </a:t>
            </a:r>
            <a:r>
              <a:rPr lang="en-US" sz="2300" dirty="0"/>
              <a:t>the quality of </a:t>
            </a:r>
            <a:r>
              <a:rPr lang="en-US" sz="2300" dirty="0" smtClean="0"/>
              <a:t>your visit.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Box 5"/>
          <p:cNvSpPr txBox="1"/>
          <p:nvPr/>
        </p:nvSpPr>
        <p:spPr>
          <a:xfrm>
            <a:off x="0" y="246044"/>
            <a:ext cx="9144000" cy="532666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36576" rIns="91440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FFFF"/>
                </a:solidFill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6792" y="115440"/>
            <a:ext cx="2251275" cy="787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X:\SOM\PEDS\CAHMI\Early Childhood\WellVisitPlanner\05_WellVisitPlanner AAP EHS\EHS Logo\EHS Logo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748" y="6266785"/>
            <a:ext cx="1850481" cy="513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5176" y="2213068"/>
            <a:ext cx="2473879" cy="334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5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70939" y="1165643"/>
            <a:ext cx="8229600" cy="859996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What parents are saying about the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WVP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938" y="1972104"/>
            <a:ext cx="8471893" cy="4294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 Over 3,000 parents were polled on their experience with the WVP:</a:t>
            </a:r>
            <a:endParaRPr lang="en-US" dirty="0"/>
          </a:p>
        </p:txBody>
      </p:sp>
      <p:sp>
        <p:nvSpPr>
          <p:cNvPr id="6" name="Text Box 5"/>
          <p:cNvSpPr txBox="1"/>
          <p:nvPr/>
        </p:nvSpPr>
        <p:spPr>
          <a:xfrm>
            <a:off x="0" y="246044"/>
            <a:ext cx="9144000" cy="532666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36576" rIns="91440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FFFF"/>
                </a:solidFill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6792" y="115440"/>
            <a:ext cx="2251275" cy="787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X:\SOM\PEDS\CAHMI\Early Childhood\WellVisitPlanner\05_WellVisitPlanner AAP EHS\EHS Logo\EHS Logo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748" y="6266785"/>
            <a:ext cx="1850481" cy="5135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459123"/>
              </p:ext>
            </p:extLst>
          </p:nvPr>
        </p:nvGraphicFramePr>
        <p:xfrm>
          <a:off x="629201" y="2562850"/>
          <a:ext cx="7659808" cy="2991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46"/>
                <a:gridCol w="6748962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751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Were comfortable with how much time it took to complete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WVP.</a:t>
                      </a:r>
                      <a:endParaRPr lang="en-US" dirty="0"/>
                    </a:p>
                  </a:txBody>
                  <a:tcPr anchor="ctr"/>
                </a:tc>
              </a:tr>
              <a:tr h="4496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92%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recommend the WVP to other parents.</a:t>
                      </a:r>
                      <a:endParaRPr lang="en-US" dirty="0"/>
                    </a:p>
                  </a:txBody>
                  <a:tcPr anchor="ctr"/>
                </a:tc>
              </a:tr>
              <a:tr h="60374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92%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Thought the WVP increased the value of their visit.</a:t>
                      </a:r>
                      <a:endParaRPr lang="en-US" dirty="0"/>
                    </a:p>
                  </a:txBody>
                  <a:tcPr anchor="ctr"/>
                </a:tc>
              </a:tr>
              <a:tr h="9250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75%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Thought the WVP was very useful for focusing their time with their provider on what was most important to their family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5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1988573"/>
          </a:xfrm>
        </p:spPr>
        <p:txBody>
          <a:bodyPr>
            <a:normAutofit/>
          </a:bodyPr>
          <a:lstStyle/>
          <a:p>
            <a:r>
              <a:rPr lang="en-US" sz="5000" dirty="0" smtClean="0">
                <a:latin typeface="+mn-lt"/>
              </a:rPr>
              <a:t>HOW DOES THE WVP WORK?</a:t>
            </a:r>
            <a:endParaRPr lang="en-US" sz="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854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HMI WVP Template">
  <a:themeElements>
    <a:clrScheme name="Custom 6">
      <a:dk1>
        <a:sysClr val="windowText" lastClr="000000"/>
      </a:dk1>
      <a:lt1>
        <a:sysClr val="window" lastClr="FFFFFF"/>
      </a:lt1>
      <a:dk2>
        <a:srgbClr val="3B6F1B"/>
      </a:dk2>
      <a:lt2>
        <a:srgbClr val="E8E9D1"/>
      </a:lt2>
      <a:accent1>
        <a:srgbClr val="6FA541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CAHMI WVP Template</Template>
  <TotalTime>2888</TotalTime>
  <Words>742</Words>
  <Application>Microsoft Office PowerPoint</Application>
  <PresentationFormat>On-screen Show (4:3)</PresentationFormat>
  <Paragraphs>102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CAHMI WVP Template</vt:lpstr>
      <vt:lpstr>WHAT IS THE Well-VIST PLANNER? </vt:lpstr>
      <vt:lpstr>PowerPoint Presentation</vt:lpstr>
      <vt:lpstr>What is a well-child visit?</vt:lpstr>
      <vt:lpstr>What is the Well-Visit Planner?</vt:lpstr>
      <vt:lpstr>The WVP website: three easy steps</vt:lpstr>
      <vt:lpstr> HOW CAN THE WVP HELP ME AS A PARENT? </vt:lpstr>
      <vt:lpstr>The Well-Visit Planner helps you:</vt:lpstr>
      <vt:lpstr>What parents are saying about the WVP</vt:lpstr>
      <vt:lpstr>HOW DOES THE WVP WORK?</vt:lpstr>
      <vt:lpstr>Step 1: The WVP questionnaire</vt:lpstr>
      <vt:lpstr>PowerPoint Presentation</vt:lpstr>
      <vt:lpstr>Step 3: Get your Visit Guide</vt:lpstr>
      <vt:lpstr>Your child, your well-visit.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Parents as Quality Improvement Partners:</dc:title>
  <dc:creator>Kathie Cox</dc:creator>
  <cp:lastModifiedBy>Windows User</cp:lastModifiedBy>
  <cp:revision>154</cp:revision>
  <cp:lastPrinted>2015-01-13T17:20:27Z</cp:lastPrinted>
  <dcterms:created xsi:type="dcterms:W3CDTF">2014-09-11T19:44:00Z</dcterms:created>
  <dcterms:modified xsi:type="dcterms:W3CDTF">2015-04-08T14:21:26Z</dcterms:modified>
</cp:coreProperties>
</file>